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2"/>
  </p:notesMasterIdLst>
  <p:handoutMasterIdLst>
    <p:handoutMasterId r:id="rId13"/>
  </p:handoutMasterIdLst>
  <p:sldIdLst>
    <p:sldId id="401" r:id="rId5"/>
    <p:sldId id="474" r:id="rId6"/>
    <p:sldId id="476" r:id="rId7"/>
    <p:sldId id="477" r:id="rId8"/>
    <p:sldId id="478" r:id="rId9"/>
    <p:sldId id="479" r:id="rId10"/>
    <p:sldId id="439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pos="7015" userDrawn="1">
          <p15:clr>
            <a:srgbClr val="A4A3A4"/>
          </p15:clr>
        </p15:guide>
        <p15:guide id="4" orient="horz" pos="18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2B6"/>
    <a:srgbClr val="1E2888"/>
    <a:srgbClr val="FB9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6208" autoAdjust="0"/>
  </p:normalViewPr>
  <p:slideViewPr>
    <p:cSldViewPr snapToGrid="0">
      <p:cViewPr varScale="1">
        <p:scale>
          <a:sx n="86" d="100"/>
          <a:sy n="86" d="100"/>
        </p:scale>
        <p:origin x="114" y="420"/>
      </p:cViewPr>
      <p:guideLst>
        <p:guide orient="horz" pos="2160"/>
        <p:guide pos="665"/>
        <p:guide pos="7015"/>
        <p:guide orient="horz" pos="18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00D8A5-F722-4440-91FF-02DE03376F64}" type="datetime1">
              <a:rPr lang="es-ES" smtClean="0"/>
              <a:t>30/10/2025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FA9C9-71EC-4826-8D90-F6272B5CA7C6}" type="datetime1">
              <a:rPr lang="es-ES" smtClean="0"/>
              <a:pPr/>
              <a:t>30/10/2025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9B481-426A-622C-39ED-AA7C8D799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67A2B0F5-CAA2-2086-3E48-0C8709AFF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C43615C6-5D37-0F0E-9734-4267B8AC6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E64D8341-1679-74D8-EF6A-25471DE6A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64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820D7-74AE-4A20-17A5-296CA1E93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F3983173-A160-5C14-53B9-39BB64672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FC0610BD-6F07-5C36-D1A7-C95CD301D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7BD9CA7-4050-E8E5-1BD8-B523978A3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97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B38D6-1AC2-9D9F-9826-AC27BCE5E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6D5DD0BA-8C96-15B1-35D1-BF89D64A2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5377415D-CF06-724A-4C15-9183F0F41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FFABDF9-76DD-D3AC-AEEC-487549FA0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36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1B13A-83AD-265D-7CEA-0B1BF8B6F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5776229A-D20F-4811-632F-94C4F4773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6362F4C0-BB23-BD58-8DBC-52BD6FEEB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5EDC3D48-A082-D24B-A45A-168042BD6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914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158DE-D180-2842-5746-6E56167A5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901F2864-C49D-C818-C68A-14EF3573E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7F3A403C-4474-8D0F-6480-D8FBFA773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1816F16-7CB8-4331-A0D3-5DFC21D2C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09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14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 descr="Etiqueta = Color de énfasis&#10;Tipo = Claro&#10;Objetivo = Relleno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mna de compara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 descr="Etiqueta = Color de énfasis&#10;Tipo = Claro&#10;Objetivo = Relleno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osición de texto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contenido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áfico 9" descr="Etiqueta = Color de énfasis&#10;Tipo = Claro&#10;Objetivo = Relleno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 descr="Etiqueta = Color de énfasis&#10;Tipo = Claro&#10;Objetivo = Relleno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1" descr="Etiqueta = Color de énfasis&#10;Tipo = Claro&#10;Objetivo = Relleno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4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es-ES" noProof="0"/>
              <a:t>Título de la presentación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0" name="Marcador de posición de imagen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 descr="Etiqueta = Color de énfasis&#10;Tipo = Claro&#10;Objetivo = Relleno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5" name="Marcador de contenido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es-ES" noProof="0"/>
              <a:t>Escribir el título aquí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 descr="Etiqueta = Color de énfasis&#10;Tipo = Claro&#10;Objetivo = Relleno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áfico 1" descr="Etiqueta = Color de énfasis&#10;Tipo = Claro&#10;Objetivo = Relleno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posición de imagen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3" name="Marcador de posición de imagen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1" name="Marcador de texto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2" name="Marcador de texto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3" name="Marcador de texto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4" name="Marcador de texto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5" name="Marcador de texto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6" name="Marcador de texto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7" name="Marcador de texto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8" name="Marcador de texto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9" name="Marcador de texto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70" name="Marcador de texto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 descr="Etiqueta = Color de énfasis&#10;Tipo = Claro&#10;Objetivo = Relleno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 descr="Etiqueta = Color de énfasis&#10;Tipo = Claro&#10;Objetivo = Relleno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67000"/>
                    </a14:imgEffect>
                  </a14:imgLayer>
                </a14:imgProps>
              </a:ext>
            </a:extLst>
          </a:blip>
          <a:srcRect l="33542" t="28195" r="34885" b="39894"/>
          <a:stretch/>
        </p:blipFill>
        <p:spPr>
          <a:xfrm>
            <a:off x="4609188" y="1403236"/>
            <a:ext cx="7417311" cy="506394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3" y="1067696"/>
            <a:ext cx="5196468" cy="472260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rtlCol="0" anchor="ctr">
            <a:noAutofit/>
          </a:bodyPr>
          <a:lstStyle/>
          <a:p>
            <a:pPr algn="ctr" rtl="0"/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AUTOCUIDADO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204C38-DA61-12E3-B0AA-9E0017612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728" y="217586"/>
            <a:ext cx="6980229" cy="1413496"/>
          </a:xfrm>
          <a:prstGeom prst="rect">
            <a:avLst/>
          </a:prstGeom>
          <a:noFill/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9F13683-E89F-BBD7-E1AE-8DAF8F47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1</a:t>
            </a:fld>
            <a:endParaRPr lang="es-ES" noProof="0"/>
          </a:p>
        </p:txBody>
      </p:sp>
      <p:sp>
        <p:nvSpPr>
          <p:cNvPr id="5" name="AutoShape 2" descr="Blog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09650-9DC8-DED8-89E8-6C3D983FB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F2F4ACB1-E63C-C2BB-3A3E-B55FFE92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2</a:t>
            </a:fld>
            <a:endParaRPr lang="es-ES" noProof="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431B75A-ECA0-4A9C-6455-C59BCF079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" y="501750"/>
            <a:ext cx="2264387" cy="979347"/>
          </a:xfrm>
          <a:prstGeom prst="rect">
            <a:avLst/>
          </a:prstGeom>
          <a:noFill/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FC957BF-07C6-5AF3-1EFA-C8CE4D5977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070" r="38948"/>
          <a:stretch/>
        </p:blipFill>
        <p:spPr>
          <a:xfrm>
            <a:off x="9982200" y="275598"/>
            <a:ext cx="2018244" cy="13868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F2860C0-5C46-8EDA-FEBF-EF22EC45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9" y="771168"/>
            <a:ext cx="7044978" cy="756428"/>
          </a:xfrm>
        </p:spPr>
        <p:txBody>
          <a:bodyPr rtlCol="0" anchor="ctr">
            <a:normAutofit fontScale="90000"/>
          </a:bodyPr>
          <a:lstStyle/>
          <a:p>
            <a:pPr algn="r"/>
            <a:r>
              <a:rPr lang="es-CO" sz="3100" dirty="0">
                <a:solidFill>
                  <a:schemeClr val="accent6"/>
                </a:solidFill>
              </a:rPr>
              <a:t>Factores de riesgo para desarrollar cáncer de mama </a:t>
            </a:r>
            <a:endParaRPr lang="es-ES" dirty="0">
              <a:solidFill>
                <a:schemeClr val="accent6"/>
              </a:solidFill>
            </a:endParaRPr>
          </a:p>
        </p:txBody>
      </p:sp>
      <p:pic>
        <p:nvPicPr>
          <p:cNvPr id="8" name="Picture 4" descr="Afiche Cáncer de Mama | PDF | Cáncer de mama | Cáncer">
            <a:extLst>
              <a:ext uri="{FF2B5EF4-FFF2-40B4-BE49-F238E27FC236}">
                <a16:creationId xmlns:a16="http://schemas.microsoft.com/office/drawing/2014/main" id="{B2E118F0-AA02-04A4-F6CD-30BD93412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4"/>
          <a:stretch/>
        </p:blipFill>
        <p:spPr bwMode="auto">
          <a:xfrm>
            <a:off x="2008349" y="1923169"/>
            <a:ext cx="8468141" cy="285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actores de riesgo en el cáncer de mama – Dr. Jonathan Molina">
            <a:extLst>
              <a:ext uri="{FF2B5EF4-FFF2-40B4-BE49-F238E27FC236}">
                <a16:creationId xmlns:a16="http://schemas.microsoft.com/office/drawing/2014/main" id="{6F316936-D0F9-C618-9365-0BFD4F415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74234" r="27993" b="4044"/>
          <a:stretch/>
        </p:blipFill>
        <p:spPr bwMode="auto">
          <a:xfrm>
            <a:off x="2008349" y="4739485"/>
            <a:ext cx="8468140" cy="16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6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98847-9615-EFA8-01B9-D40EF2698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A1D07A5-43E6-EE61-84ED-C6BA102C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3</a:t>
            </a:fld>
            <a:endParaRPr lang="es-ES" noProof="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2BE8AE8-FE8E-CA96-C0D9-CC977B0C6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" y="501750"/>
            <a:ext cx="2264387" cy="979347"/>
          </a:xfrm>
          <a:prstGeom prst="rect">
            <a:avLst/>
          </a:prstGeom>
          <a:noFill/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C7639E9-F718-ADED-810A-3F8A960378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070" r="38948"/>
          <a:stretch/>
        </p:blipFill>
        <p:spPr>
          <a:xfrm>
            <a:off x="9982200" y="275598"/>
            <a:ext cx="2018244" cy="13868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C2E1196-7D5A-FAAE-E86B-236E0CBD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9" y="771168"/>
            <a:ext cx="7044978" cy="756428"/>
          </a:xfrm>
        </p:spPr>
        <p:txBody>
          <a:bodyPr rtlCol="0" anchor="ctr">
            <a:normAutofit fontScale="90000"/>
          </a:bodyPr>
          <a:lstStyle/>
          <a:p>
            <a:pPr algn="r"/>
            <a:r>
              <a:rPr lang="es-CO" sz="3100" dirty="0">
                <a:solidFill>
                  <a:schemeClr val="accent6"/>
                </a:solidFill>
              </a:rPr>
              <a:t>Únete a la lucha contra el cáncer de mama </a:t>
            </a:r>
          </a:p>
        </p:txBody>
      </p:sp>
      <p:grpSp>
        <p:nvGrpSpPr>
          <p:cNvPr id="8" name="Google Shape;799;p35">
            <a:extLst>
              <a:ext uri="{FF2B5EF4-FFF2-40B4-BE49-F238E27FC236}">
                <a16:creationId xmlns:a16="http://schemas.microsoft.com/office/drawing/2014/main" id="{4DDC2475-F55F-C118-4B52-3F467CC36E9A}"/>
              </a:ext>
            </a:extLst>
          </p:cNvPr>
          <p:cNvGrpSpPr/>
          <p:nvPr/>
        </p:nvGrpSpPr>
        <p:grpSpPr>
          <a:xfrm>
            <a:off x="3800181" y="4402964"/>
            <a:ext cx="1508420" cy="1004371"/>
            <a:chOff x="3155953" y="3524001"/>
            <a:chExt cx="1268466" cy="857548"/>
          </a:xfrm>
        </p:grpSpPr>
        <p:sp>
          <p:nvSpPr>
            <p:cNvPr id="9" name="Google Shape;800;p35">
              <a:extLst>
                <a:ext uri="{FF2B5EF4-FFF2-40B4-BE49-F238E27FC236}">
                  <a16:creationId xmlns:a16="http://schemas.microsoft.com/office/drawing/2014/main" id="{613A4AA0-F63A-BC87-38E6-74F621AE5BCD}"/>
                </a:ext>
              </a:extLst>
            </p:cNvPr>
            <p:cNvSpPr txBox="1"/>
            <p:nvPr/>
          </p:nvSpPr>
          <p:spPr>
            <a:xfrm>
              <a:off x="3203719" y="394504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801;p35">
              <a:extLst>
                <a:ext uri="{FF2B5EF4-FFF2-40B4-BE49-F238E27FC236}">
                  <a16:creationId xmlns:a16="http://schemas.microsoft.com/office/drawing/2014/main" id="{A2B94C6E-52EF-F04F-FBAC-B7655881DD7A}"/>
                </a:ext>
              </a:extLst>
            </p:cNvPr>
            <p:cNvSpPr txBox="1"/>
            <p:nvPr/>
          </p:nvSpPr>
          <p:spPr>
            <a:xfrm>
              <a:off x="3155953" y="3524001"/>
              <a:ext cx="122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7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6" name="Google Shape;815;p35">
            <a:extLst>
              <a:ext uri="{FF2B5EF4-FFF2-40B4-BE49-F238E27FC236}">
                <a16:creationId xmlns:a16="http://schemas.microsoft.com/office/drawing/2014/main" id="{DC7E6BFF-3158-4775-24DF-8785A1A78B5C}"/>
              </a:ext>
            </a:extLst>
          </p:cNvPr>
          <p:cNvGrpSpPr/>
          <p:nvPr/>
        </p:nvGrpSpPr>
        <p:grpSpPr>
          <a:xfrm>
            <a:off x="1666439" y="3429313"/>
            <a:ext cx="1451618" cy="827511"/>
            <a:chOff x="990787" y="2839946"/>
            <a:chExt cx="1220700" cy="706543"/>
          </a:xfrm>
        </p:grpSpPr>
        <p:sp>
          <p:nvSpPr>
            <p:cNvPr id="27" name="Google Shape;816;p35">
              <a:extLst>
                <a:ext uri="{FF2B5EF4-FFF2-40B4-BE49-F238E27FC236}">
                  <a16:creationId xmlns:a16="http://schemas.microsoft.com/office/drawing/2014/main" id="{BCDD8215-329F-FB62-6792-5FEC2B25944D}"/>
                </a:ext>
              </a:extLst>
            </p:cNvPr>
            <p:cNvSpPr txBox="1"/>
            <p:nvPr/>
          </p:nvSpPr>
          <p:spPr>
            <a:xfrm>
              <a:off x="990787" y="310998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th biggest planet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817;p35">
              <a:extLst>
                <a:ext uri="{FF2B5EF4-FFF2-40B4-BE49-F238E27FC236}">
                  <a16:creationId xmlns:a16="http://schemas.microsoft.com/office/drawing/2014/main" id="{352D564F-7D2F-FDE7-0A73-118018530DF4}"/>
                </a:ext>
              </a:extLst>
            </p:cNvPr>
            <p:cNvSpPr txBox="1"/>
            <p:nvPr/>
          </p:nvSpPr>
          <p:spPr>
            <a:xfrm>
              <a:off x="990787" y="2839946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34" name="Google Shape;821;p35">
            <a:extLst>
              <a:ext uri="{FF2B5EF4-FFF2-40B4-BE49-F238E27FC236}">
                <a16:creationId xmlns:a16="http://schemas.microsoft.com/office/drawing/2014/main" id="{C0BF2601-6A4A-9E4D-F488-5A5055620072}"/>
              </a:ext>
            </a:extLst>
          </p:cNvPr>
          <p:cNvSpPr txBox="1"/>
          <p:nvPr/>
        </p:nvSpPr>
        <p:spPr>
          <a:xfrm>
            <a:off x="953760" y="2094294"/>
            <a:ext cx="2381319" cy="259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Asesoría: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2000" b="1" dirty="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Reciben orientación sobre planes de beneficios, derechos, deberes y libre elección de servicios.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9796FE-B59F-81A1-4A22-DFEBD6FD168A}"/>
              </a:ext>
            </a:extLst>
          </p:cNvPr>
          <p:cNvSpPr txBox="1">
            <a:spLocks/>
          </p:cNvSpPr>
          <p:nvPr/>
        </p:nvSpPr>
        <p:spPr>
          <a:xfrm>
            <a:off x="913773" y="4905123"/>
            <a:ext cx="2204283" cy="8431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/>
              <a:t>MANTEN UN PESO ADECUADO.</a:t>
            </a:r>
            <a:endParaRPr lang="es-CO" sz="14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621B734-2A01-3F29-E1FA-F59382AEA361}"/>
              </a:ext>
            </a:extLst>
          </p:cNvPr>
          <p:cNvSpPr txBox="1">
            <a:spLocks/>
          </p:cNvSpPr>
          <p:nvPr/>
        </p:nvSpPr>
        <p:spPr>
          <a:xfrm>
            <a:off x="913773" y="3605464"/>
            <a:ext cx="2204283" cy="843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/>
              <a:t>HAZTE EL AUTOEXAMEN PERIODICAMENTE </a:t>
            </a:r>
            <a:r>
              <a:rPr lang="es-CO" dirty="0"/>
              <a:t>.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24A555C-E8CF-D3EC-38E1-828AD2B4CCC1}"/>
              </a:ext>
            </a:extLst>
          </p:cNvPr>
          <p:cNvSpPr txBox="1">
            <a:spLocks/>
          </p:cNvSpPr>
          <p:nvPr/>
        </p:nvSpPr>
        <p:spPr>
          <a:xfrm>
            <a:off x="8156085" y="1812165"/>
            <a:ext cx="2887397" cy="843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/>
              <a:t>PRACTICA EJERCICIO ALMENOS 30 MINUTOS DIARIAMENTE 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147F4C7-8A80-CDF6-6E2A-D1DA77DD551B}"/>
              </a:ext>
            </a:extLst>
          </p:cNvPr>
          <p:cNvSpPr txBox="1">
            <a:spLocks/>
          </p:cNvSpPr>
          <p:nvPr/>
        </p:nvSpPr>
        <p:spPr>
          <a:xfrm>
            <a:off x="913773" y="2319454"/>
            <a:ext cx="2204283" cy="843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/>
              <a:t>REALIZATE UNA MAMOGRAFIA ANUAL SI ERES MAYOR DE 40 AÑOS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C22133D-EFB2-1E13-02AF-9F49BF06E041}"/>
              </a:ext>
            </a:extLst>
          </p:cNvPr>
          <p:cNvSpPr txBox="1">
            <a:spLocks/>
          </p:cNvSpPr>
          <p:nvPr/>
        </p:nvSpPr>
        <p:spPr>
          <a:xfrm>
            <a:off x="8156084" y="2898843"/>
            <a:ext cx="2204283" cy="843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DISMINUYE EL CONSUMO DE AZUCARES Y GRASAS .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BDBE5875-F028-6F23-1968-0E7D5C2DDAF1}"/>
              </a:ext>
            </a:extLst>
          </p:cNvPr>
          <p:cNvSpPr txBox="1">
            <a:spLocks/>
          </p:cNvSpPr>
          <p:nvPr/>
        </p:nvSpPr>
        <p:spPr>
          <a:xfrm>
            <a:off x="8156084" y="3831542"/>
            <a:ext cx="2204283" cy="843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/>
              <a:t>LLEVA UNA ALIMENTACION BALANCEADA Y ALTA EN FIBRA .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0062E835-659E-AAAD-49B4-F8762CE3D502}"/>
              </a:ext>
            </a:extLst>
          </p:cNvPr>
          <p:cNvSpPr txBox="1">
            <a:spLocks/>
          </p:cNvSpPr>
          <p:nvPr/>
        </p:nvSpPr>
        <p:spPr>
          <a:xfrm>
            <a:off x="8156084" y="5125120"/>
            <a:ext cx="2204283" cy="843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EVITA EL CONSUMO DE CIGARRILLO Y ALCOHOL.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2D9B160-AA00-8D5B-45E9-77BF6679F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791" y="2030089"/>
            <a:ext cx="4887293" cy="30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4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EF7F6-5639-CAD3-D748-3E60E3CF3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27BE702A-13AF-30AF-3EFA-49BC1F9A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4</a:t>
            </a:fld>
            <a:endParaRPr lang="es-ES" noProof="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1E4AA96-D9E1-169D-CB6B-C890972DA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6" y="548249"/>
            <a:ext cx="2264387" cy="979347"/>
          </a:xfrm>
          <a:prstGeom prst="rect">
            <a:avLst/>
          </a:prstGeom>
          <a:noFill/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65084DA-20D5-E17E-1124-08C575C1F3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070" r="38948"/>
          <a:stretch/>
        </p:blipFill>
        <p:spPr>
          <a:xfrm>
            <a:off x="9982200" y="275598"/>
            <a:ext cx="2018244" cy="13868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4B7958C-74AD-95FA-DC9E-62AD1131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9" y="771168"/>
            <a:ext cx="7044978" cy="756428"/>
          </a:xfrm>
        </p:spPr>
        <p:txBody>
          <a:bodyPr rtlCol="0" anchor="ctr">
            <a:normAutofit fontScale="90000"/>
          </a:bodyPr>
          <a:lstStyle/>
          <a:p>
            <a:pPr algn="r"/>
            <a:r>
              <a:rPr lang="es-CO" sz="3100" dirty="0">
                <a:solidFill>
                  <a:schemeClr val="accent6"/>
                </a:solidFill>
              </a:rPr>
              <a:t>Importancia de un diagnóstico temprano</a:t>
            </a:r>
          </a:p>
        </p:txBody>
      </p:sp>
      <p:grpSp>
        <p:nvGrpSpPr>
          <p:cNvPr id="8" name="Google Shape;799;p35">
            <a:extLst>
              <a:ext uri="{FF2B5EF4-FFF2-40B4-BE49-F238E27FC236}">
                <a16:creationId xmlns:a16="http://schemas.microsoft.com/office/drawing/2014/main" id="{103DEA0D-0273-E66F-298B-29CE72AC27B7}"/>
              </a:ext>
            </a:extLst>
          </p:cNvPr>
          <p:cNvGrpSpPr/>
          <p:nvPr/>
        </p:nvGrpSpPr>
        <p:grpSpPr>
          <a:xfrm>
            <a:off x="3800181" y="4402964"/>
            <a:ext cx="1508420" cy="1004371"/>
            <a:chOff x="3155953" y="3524001"/>
            <a:chExt cx="1268466" cy="857548"/>
          </a:xfrm>
        </p:grpSpPr>
        <p:sp>
          <p:nvSpPr>
            <p:cNvPr id="9" name="Google Shape;800;p35">
              <a:extLst>
                <a:ext uri="{FF2B5EF4-FFF2-40B4-BE49-F238E27FC236}">
                  <a16:creationId xmlns:a16="http://schemas.microsoft.com/office/drawing/2014/main" id="{B62B5317-3F78-0815-C691-5FEBDC2F2E0C}"/>
                </a:ext>
              </a:extLst>
            </p:cNvPr>
            <p:cNvSpPr txBox="1"/>
            <p:nvPr/>
          </p:nvSpPr>
          <p:spPr>
            <a:xfrm>
              <a:off x="3203719" y="394504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801;p35">
              <a:extLst>
                <a:ext uri="{FF2B5EF4-FFF2-40B4-BE49-F238E27FC236}">
                  <a16:creationId xmlns:a16="http://schemas.microsoft.com/office/drawing/2014/main" id="{739DA6E0-BB00-5765-C9F7-1D4896F0E8F7}"/>
                </a:ext>
              </a:extLst>
            </p:cNvPr>
            <p:cNvSpPr txBox="1"/>
            <p:nvPr/>
          </p:nvSpPr>
          <p:spPr>
            <a:xfrm>
              <a:off x="3155953" y="3524001"/>
              <a:ext cx="122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7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6" name="Google Shape;815;p35">
            <a:extLst>
              <a:ext uri="{FF2B5EF4-FFF2-40B4-BE49-F238E27FC236}">
                <a16:creationId xmlns:a16="http://schemas.microsoft.com/office/drawing/2014/main" id="{C48CE324-1177-3161-6393-D5DD4D24289E}"/>
              </a:ext>
            </a:extLst>
          </p:cNvPr>
          <p:cNvGrpSpPr/>
          <p:nvPr/>
        </p:nvGrpSpPr>
        <p:grpSpPr>
          <a:xfrm>
            <a:off x="1666439" y="3429313"/>
            <a:ext cx="1451618" cy="827511"/>
            <a:chOff x="990787" y="2839946"/>
            <a:chExt cx="1220700" cy="706543"/>
          </a:xfrm>
        </p:grpSpPr>
        <p:sp>
          <p:nvSpPr>
            <p:cNvPr id="27" name="Google Shape;816;p35">
              <a:extLst>
                <a:ext uri="{FF2B5EF4-FFF2-40B4-BE49-F238E27FC236}">
                  <a16:creationId xmlns:a16="http://schemas.microsoft.com/office/drawing/2014/main" id="{8B66628F-6D2E-904E-2E93-0DDEC7CE376B}"/>
                </a:ext>
              </a:extLst>
            </p:cNvPr>
            <p:cNvSpPr txBox="1"/>
            <p:nvPr/>
          </p:nvSpPr>
          <p:spPr>
            <a:xfrm>
              <a:off x="990787" y="310998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th biggest planet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817;p35">
              <a:extLst>
                <a:ext uri="{FF2B5EF4-FFF2-40B4-BE49-F238E27FC236}">
                  <a16:creationId xmlns:a16="http://schemas.microsoft.com/office/drawing/2014/main" id="{A4E9E4B4-3819-F95D-4146-51D1A4C8C1E7}"/>
                </a:ext>
              </a:extLst>
            </p:cNvPr>
            <p:cNvSpPr txBox="1"/>
            <p:nvPr/>
          </p:nvSpPr>
          <p:spPr>
            <a:xfrm>
              <a:off x="990787" y="2839946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3402EF6-FB16-551B-C3C9-7AF5AA7B1D75}"/>
              </a:ext>
            </a:extLst>
          </p:cNvPr>
          <p:cNvSpPr txBox="1">
            <a:spLocks/>
          </p:cNvSpPr>
          <p:nvPr/>
        </p:nvSpPr>
        <p:spPr>
          <a:xfrm>
            <a:off x="1179731" y="2128061"/>
            <a:ext cx="5354504" cy="34241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El cáncer de mama en estadios tempranos o etapas iniciales, suelen ser más pequeños, lo que incrementa las posibilidades de éxito en el manejo farmacológico o quirúrgico, esto permite realizar tratamientos menos agresivos en comparación a los que requeriría un cáncer en una fase avanzada.</a:t>
            </a:r>
          </a:p>
          <a:p>
            <a:r>
              <a:rPr lang="es-MX" dirty="0"/>
              <a:t>Además se reducen los efectos secundarios del tratamiento y se aumentan las probabilidades de supervivencia.</a:t>
            </a:r>
          </a:p>
          <a:p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44BCBB8-7990-AE6C-CF05-1C44A175F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554" y="1993357"/>
            <a:ext cx="4185834" cy="387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A1F7B-6011-DF43-7271-AF474FF0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581B7C7E-CB5E-B6A3-3BEE-3813D876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5</a:t>
            </a:fld>
            <a:endParaRPr lang="es-ES" noProof="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E667D62-D47B-2552-D9BC-0F357FB46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6" y="548249"/>
            <a:ext cx="2264387" cy="979347"/>
          </a:xfrm>
          <a:prstGeom prst="rect">
            <a:avLst/>
          </a:prstGeom>
          <a:noFill/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C800B14-7974-18BA-BE20-A2DF73CCFF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070" r="38948"/>
          <a:stretch/>
        </p:blipFill>
        <p:spPr>
          <a:xfrm>
            <a:off x="9982200" y="275598"/>
            <a:ext cx="2018244" cy="13868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C9B87C0-9DF4-8F82-5BAA-17314648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9" y="771168"/>
            <a:ext cx="7044978" cy="756428"/>
          </a:xfrm>
        </p:spPr>
        <p:txBody>
          <a:bodyPr rtlCol="0" anchor="ctr">
            <a:normAutofit fontScale="90000"/>
          </a:bodyPr>
          <a:lstStyle/>
          <a:p>
            <a:pPr algn="r"/>
            <a:r>
              <a:rPr lang="es-CO" sz="3100" dirty="0">
                <a:solidFill>
                  <a:schemeClr val="accent6"/>
                </a:solidFill>
              </a:rPr>
              <a:t>Importancia de un diagnóstico temprano</a:t>
            </a:r>
          </a:p>
        </p:txBody>
      </p:sp>
      <p:grpSp>
        <p:nvGrpSpPr>
          <p:cNvPr id="8" name="Google Shape;799;p35">
            <a:extLst>
              <a:ext uri="{FF2B5EF4-FFF2-40B4-BE49-F238E27FC236}">
                <a16:creationId xmlns:a16="http://schemas.microsoft.com/office/drawing/2014/main" id="{D4A97613-85ED-BE94-072A-E11FAA0CFB89}"/>
              </a:ext>
            </a:extLst>
          </p:cNvPr>
          <p:cNvGrpSpPr/>
          <p:nvPr/>
        </p:nvGrpSpPr>
        <p:grpSpPr>
          <a:xfrm>
            <a:off x="3800181" y="4402964"/>
            <a:ext cx="1508420" cy="1004371"/>
            <a:chOff x="3155953" y="3524001"/>
            <a:chExt cx="1268466" cy="857548"/>
          </a:xfrm>
        </p:grpSpPr>
        <p:sp>
          <p:nvSpPr>
            <p:cNvPr id="9" name="Google Shape;800;p35">
              <a:extLst>
                <a:ext uri="{FF2B5EF4-FFF2-40B4-BE49-F238E27FC236}">
                  <a16:creationId xmlns:a16="http://schemas.microsoft.com/office/drawing/2014/main" id="{12A1BDB4-5F2F-98C6-866A-17C15C15B9AC}"/>
                </a:ext>
              </a:extLst>
            </p:cNvPr>
            <p:cNvSpPr txBox="1"/>
            <p:nvPr/>
          </p:nvSpPr>
          <p:spPr>
            <a:xfrm>
              <a:off x="3203719" y="394504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801;p35">
              <a:extLst>
                <a:ext uri="{FF2B5EF4-FFF2-40B4-BE49-F238E27FC236}">
                  <a16:creationId xmlns:a16="http://schemas.microsoft.com/office/drawing/2014/main" id="{BC6BE1FF-D19E-6756-D7AE-7C06650ECAE6}"/>
                </a:ext>
              </a:extLst>
            </p:cNvPr>
            <p:cNvSpPr txBox="1"/>
            <p:nvPr/>
          </p:nvSpPr>
          <p:spPr>
            <a:xfrm>
              <a:off x="3155953" y="3524001"/>
              <a:ext cx="122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7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6" name="Google Shape;815;p35">
            <a:extLst>
              <a:ext uri="{FF2B5EF4-FFF2-40B4-BE49-F238E27FC236}">
                <a16:creationId xmlns:a16="http://schemas.microsoft.com/office/drawing/2014/main" id="{4F87255D-A591-55FF-C084-E5D9CD2C53E4}"/>
              </a:ext>
            </a:extLst>
          </p:cNvPr>
          <p:cNvGrpSpPr/>
          <p:nvPr/>
        </p:nvGrpSpPr>
        <p:grpSpPr>
          <a:xfrm>
            <a:off x="1666439" y="3429313"/>
            <a:ext cx="1451618" cy="827511"/>
            <a:chOff x="990787" y="2839946"/>
            <a:chExt cx="1220700" cy="706543"/>
          </a:xfrm>
        </p:grpSpPr>
        <p:sp>
          <p:nvSpPr>
            <p:cNvPr id="27" name="Google Shape;816;p35">
              <a:extLst>
                <a:ext uri="{FF2B5EF4-FFF2-40B4-BE49-F238E27FC236}">
                  <a16:creationId xmlns:a16="http://schemas.microsoft.com/office/drawing/2014/main" id="{0C044DEF-BEE7-8967-D879-6CC4B22CF2E3}"/>
                </a:ext>
              </a:extLst>
            </p:cNvPr>
            <p:cNvSpPr txBox="1"/>
            <p:nvPr/>
          </p:nvSpPr>
          <p:spPr>
            <a:xfrm>
              <a:off x="990787" y="310998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th biggest planet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817;p35">
              <a:extLst>
                <a:ext uri="{FF2B5EF4-FFF2-40B4-BE49-F238E27FC236}">
                  <a16:creationId xmlns:a16="http://schemas.microsoft.com/office/drawing/2014/main" id="{CA5A0F42-1BE4-ACEE-DA2D-C55F7DCCFF4B}"/>
                </a:ext>
              </a:extLst>
            </p:cNvPr>
            <p:cNvSpPr txBox="1"/>
            <p:nvPr/>
          </p:nvSpPr>
          <p:spPr>
            <a:xfrm>
              <a:off x="990787" y="2839946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B2D6807D-4550-A547-26FD-18D850AE4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909" y="1662481"/>
            <a:ext cx="4273302" cy="4696480"/>
          </a:xfrm>
          <a:prstGeom prst="rect">
            <a:avLst/>
          </a:prstGeom>
        </p:spPr>
      </p:pic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D92E16D3-4E54-307C-4E78-74316C780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1523" y="1662890"/>
            <a:ext cx="5512903" cy="467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2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E5239-F6C2-7008-C03C-A2250DA4E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834E970D-200C-E1CB-E0E1-D911A641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6</a:t>
            </a:fld>
            <a:endParaRPr lang="es-ES" noProof="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8716527-31A2-AF2B-495B-74ED787E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6" y="548249"/>
            <a:ext cx="2264387" cy="979347"/>
          </a:xfrm>
          <a:prstGeom prst="rect">
            <a:avLst/>
          </a:prstGeom>
          <a:noFill/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75013E4-880C-F9D4-507D-14C0783BC8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070" r="38948"/>
          <a:stretch/>
        </p:blipFill>
        <p:spPr>
          <a:xfrm>
            <a:off x="9982200" y="275598"/>
            <a:ext cx="2018244" cy="13868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B1C3917-F1DC-7D14-028E-3B6EC2EA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9" y="771168"/>
            <a:ext cx="7044978" cy="756428"/>
          </a:xfrm>
        </p:spPr>
        <p:txBody>
          <a:bodyPr rtlCol="0" anchor="ctr">
            <a:normAutofit fontScale="90000"/>
          </a:bodyPr>
          <a:lstStyle/>
          <a:p>
            <a:pPr algn="r"/>
            <a:r>
              <a:rPr lang="es-CO" sz="3100" dirty="0">
                <a:solidFill>
                  <a:schemeClr val="accent6"/>
                </a:solidFill>
              </a:rPr>
              <a:t>Como realizarme un autoexamen de mama</a:t>
            </a:r>
          </a:p>
        </p:txBody>
      </p:sp>
      <p:grpSp>
        <p:nvGrpSpPr>
          <p:cNvPr id="8" name="Google Shape;799;p35">
            <a:extLst>
              <a:ext uri="{FF2B5EF4-FFF2-40B4-BE49-F238E27FC236}">
                <a16:creationId xmlns:a16="http://schemas.microsoft.com/office/drawing/2014/main" id="{0839199C-C377-12C4-07E9-EEAC0E3917D0}"/>
              </a:ext>
            </a:extLst>
          </p:cNvPr>
          <p:cNvGrpSpPr/>
          <p:nvPr/>
        </p:nvGrpSpPr>
        <p:grpSpPr>
          <a:xfrm>
            <a:off x="3800181" y="4402964"/>
            <a:ext cx="1508420" cy="1004371"/>
            <a:chOff x="3155953" y="3524001"/>
            <a:chExt cx="1268466" cy="857548"/>
          </a:xfrm>
        </p:grpSpPr>
        <p:sp>
          <p:nvSpPr>
            <p:cNvPr id="9" name="Google Shape;800;p35">
              <a:extLst>
                <a:ext uri="{FF2B5EF4-FFF2-40B4-BE49-F238E27FC236}">
                  <a16:creationId xmlns:a16="http://schemas.microsoft.com/office/drawing/2014/main" id="{ABC608B2-5AE1-0127-1AA2-AF772D56E90A}"/>
                </a:ext>
              </a:extLst>
            </p:cNvPr>
            <p:cNvSpPr txBox="1"/>
            <p:nvPr/>
          </p:nvSpPr>
          <p:spPr>
            <a:xfrm>
              <a:off x="3203719" y="394504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801;p35">
              <a:extLst>
                <a:ext uri="{FF2B5EF4-FFF2-40B4-BE49-F238E27FC236}">
                  <a16:creationId xmlns:a16="http://schemas.microsoft.com/office/drawing/2014/main" id="{49BDC2E2-0978-0137-8FDD-332AC941588A}"/>
                </a:ext>
              </a:extLst>
            </p:cNvPr>
            <p:cNvSpPr txBox="1"/>
            <p:nvPr/>
          </p:nvSpPr>
          <p:spPr>
            <a:xfrm>
              <a:off x="3155953" y="3524001"/>
              <a:ext cx="122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7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6" name="Google Shape;815;p35">
            <a:extLst>
              <a:ext uri="{FF2B5EF4-FFF2-40B4-BE49-F238E27FC236}">
                <a16:creationId xmlns:a16="http://schemas.microsoft.com/office/drawing/2014/main" id="{EE45E4A0-D55B-F3D6-603F-71A1713E3B7A}"/>
              </a:ext>
            </a:extLst>
          </p:cNvPr>
          <p:cNvGrpSpPr/>
          <p:nvPr/>
        </p:nvGrpSpPr>
        <p:grpSpPr>
          <a:xfrm>
            <a:off x="1666439" y="3429313"/>
            <a:ext cx="1451618" cy="827511"/>
            <a:chOff x="990787" y="2839946"/>
            <a:chExt cx="1220700" cy="706543"/>
          </a:xfrm>
        </p:grpSpPr>
        <p:sp>
          <p:nvSpPr>
            <p:cNvPr id="27" name="Google Shape;816;p35">
              <a:extLst>
                <a:ext uri="{FF2B5EF4-FFF2-40B4-BE49-F238E27FC236}">
                  <a16:creationId xmlns:a16="http://schemas.microsoft.com/office/drawing/2014/main" id="{588CFAF5-958D-9D3D-3AA8-7BFC85E9B3F8}"/>
                </a:ext>
              </a:extLst>
            </p:cNvPr>
            <p:cNvSpPr txBox="1"/>
            <p:nvPr/>
          </p:nvSpPr>
          <p:spPr>
            <a:xfrm>
              <a:off x="990787" y="310998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th biggest planet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817;p35">
              <a:extLst>
                <a:ext uri="{FF2B5EF4-FFF2-40B4-BE49-F238E27FC236}">
                  <a16:creationId xmlns:a16="http://schemas.microsoft.com/office/drawing/2014/main" id="{25D0953F-F273-DDD9-C146-1AC12036D76F}"/>
                </a:ext>
              </a:extLst>
            </p:cNvPr>
            <p:cNvSpPr txBox="1"/>
            <p:nvPr/>
          </p:nvSpPr>
          <p:spPr>
            <a:xfrm>
              <a:off x="990787" y="2839946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58F4C8A7-2234-1B3B-FC30-1026CF50ED05}"/>
              </a:ext>
            </a:extLst>
          </p:cNvPr>
          <p:cNvSpPr txBox="1">
            <a:spLocks/>
          </p:cNvSpPr>
          <p:nvPr/>
        </p:nvSpPr>
        <p:spPr>
          <a:xfrm>
            <a:off x="913773" y="2029522"/>
            <a:ext cx="4974071" cy="419285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s-MX" dirty="0">
                <a:solidFill>
                  <a:srgbClr val="000000"/>
                </a:solidFill>
                <a:latin typeface="wfont_8707d7_f1a4128f5e9248949c7c2e1f7be6b7d4"/>
              </a:rPr>
              <a:t>Durante el autoexamen lo que se busca es identificar si hay en el seno alguno de las siguientes señales: </a:t>
            </a:r>
          </a:p>
          <a:p>
            <a:pPr marL="0" indent="0" algn="ctr" fontAlgn="base">
              <a:buFont typeface="Arial" panose="020B0604020202020204" pitchFamily="34" charset="0"/>
              <a:buNone/>
            </a:pPr>
            <a:endParaRPr lang="es-MX" dirty="0">
              <a:solidFill>
                <a:srgbClr val="303030"/>
              </a:solidFill>
              <a:latin typeface="futura-lt-w01-light"/>
            </a:endParaRPr>
          </a:p>
          <a:p>
            <a:pPr fontAlgn="base"/>
            <a:r>
              <a:rPr lang="es-MX" dirty="0">
                <a:solidFill>
                  <a:srgbClr val="303030"/>
                </a:solidFill>
                <a:latin typeface="wfont_8707d7_f1a4128f5e9248949c7c2e1f7be6b7d4"/>
              </a:rPr>
              <a:t>Presencia de protuberancias o bultos</a:t>
            </a:r>
            <a:endParaRPr lang="es-MX" dirty="0">
              <a:solidFill>
                <a:srgbClr val="303030"/>
              </a:solidFill>
              <a:latin typeface="futura-lt-w01-light"/>
            </a:endParaRPr>
          </a:p>
          <a:p>
            <a:pPr fontAlgn="base"/>
            <a:r>
              <a:rPr lang="es-MX" dirty="0">
                <a:solidFill>
                  <a:srgbClr val="303030"/>
                </a:solidFill>
                <a:latin typeface="wfont_8707d7_f1a4128f5e9248949c7c2e1f7be6b7d4"/>
              </a:rPr>
              <a:t>Hendiduras o cambios de forma de la mama</a:t>
            </a:r>
            <a:endParaRPr lang="es-MX" dirty="0">
              <a:solidFill>
                <a:srgbClr val="303030"/>
              </a:solidFill>
              <a:latin typeface="futura-lt-w01-light"/>
            </a:endParaRPr>
          </a:p>
          <a:p>
            <a:pPr fontAlgn="base"/>
            <a:r>
              <a:rPr lang="es-MX" dirty="0">
                <a:solidFill>
                  <a:srgbClr val="303030"/>
                </a:solidFill>
                <a:latin typeface="wfont_8707d7_f1a4128f5e9248949c7c2e1f7be6b7d4"/>
              </a:rPr>
              <a:t>Erosiones en la piel</a:t>
            </a:r>
            <a:endParaRPr lang="es-MX" dirty="0">
              <a:solidFill>
                <a:srgbClr val="303030"/>
              </a:solidFill>
              <a:latin typeface="futura-lt-w01-light"/>
            </a:endParaRPr>
          </a:p>
          <a:p>
            <a:pPr fontAlgn="base"/>
            <a:r>
              <a:rPr lang="es-MX" dirty="0">
                <a:solidFill>
                  <a:srgbClr val="303030"/>
                </a:solidFill>
                <a:latin typeface="wfont_8707d7_f1a4128f5e9248949c7c2e1f7be6b7d4"/>
              </a:rPr>
              <a:t>Secreción o hundimiento del pezón</a:t>
            </a:r>
            <a:endParaRPr lang="es-MX" dirty="0">
              <a:solidFill>
                <a:srgbClr val="303030"/>
              </a:solidFill>
              <a:latin typeface="futura-lt-w01-light"/>
            </a:endParaRPr>
          </a:p>
          <a:p>
            <a:pPr fontAlgn="base"/>
            <a:r>
              <a:rPr lang="es-MX" dirty="0">
                <a:solidFill>
                  <a:srgbClr val="303030"/>
                </a:solidFill>
                <a:latin typeface="wfont_8707d7_f1a4128f5e9248949c7c2e1f7be6b7d4"/>
              </a:rPr>
              <a:t>Enrojecimiento, ardor o cambios de color en la piel</a:t>
            </a:r>
            <a:endParaRPr lang="es-MX" dirty="0">
              <a:solidFill>
                <a:srgbClr val="303030"/>
              </a:solidFill>
              <a:latin typeface="futura-lt-w01-light"/>
            </a:endParaRPr>
          </a:p>
          <a:p>
            <a:pPr fontAlgn="base"/>
            <a:r>
              <a:rPr lang="es-MX" dirty="0">
                <a:solidFill>
                  <a:srgbClr val="303030"/>
                </a:solidFill>
                <a:latin typeface="wfont_8707d7_f1a4128f5e9248949c7c2e1f7be6b7d4"/>
              </a:rPr>
              <a:t>Crecimiento prominente de las venas</a:t>
            </a:r>
            <a:endParaRPr lang="es-MX" dirty="0">
              <a:solidFill>
                <a:srgbClr val="303030"/>
              </a:solidFill>
              <a:latin typeface="futura-lt-w01-light"/>
            </a:endParaRPr>
          </a:p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5F225B-768A-2187-CD70-8212E8A3B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465" y="1976862"/>
            <a:ext cx="5468113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2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01128E7-D3BB-C18B-187C-AE6392D8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7</a:t>
            </a:fld>
            <a:endParaRPr lang="es-ES" noProof="0"/>
          </a:p>
        </p:txBody>
      </p:sp>
      <p:pic>
        <p:nvPicPr>
          <p:cNvPr id="6146" name="Picture 2" descr="El Lazo Rosado en Octubre no es Moda: Es un símbolo de Lucha - Doral Family  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42" y="-74814"/>
            <a:ext cx="12230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32DFD3-9310-11FB-452C-ECF2B273D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51" y="147663"/>
            <a:ext cx="2264387" cy="979347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7271418" y="4951837"/>
            <a:ext cx="5421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>
                <a:solidFill>
                  <a:srgbClr val="FB97E6"/>
                </a:solidFill>
                <a:latin typeface="Kaushan Script" panose="03060602040705080205" pitchFamily="66" charset="0"/>
                <a:cs typeface="Aparajita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562739438"/>
      </p:ext>
    </p:extLst>
  </p:cSld>
  <p:clrMapOvr>
    <a:masterClrMapping/>
  </p:clrMapOvr>
</p:sld>
</file>

<file path=ppt/theme/theme1.xml><?xml version="1.0" encoding="utf-8"?>
<a:theme xmlns:a="http://schemas.openxmlformats.org/drawingml/2006/main" name="Pincel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3_TF89080264_Win32.potx" id="{DFF681A2-D3DC-4057-9FE7-6F4D0BCBA5BD}" vid="{A2236765-0CC6-492F-ACE6-5A7195E83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documentManagement/types"/>
    <ds:schemaRef ds:uri="http://schemas.microsoft.com/office/2006/metadata/propertie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{B80E610E-B4A0-4581-A4AA-73DE707B478C}tf89080264_win32</Template>
  <TotalTime>9812</TotalTime>
  <Words>288</Words>
  <Application>Microsoft Office PowerPoint</Application>
  <PresentationFormat>Panorámica</PresentationFormat>
  <Paragraphs>57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Calibri</vt:lpstr>
      <vt:lpstr>Century Gothic</vt:lpstr>
      <vt:lpstr>Elephant</vt:lpstr>
      <vt:lpstr>Fira Sans Extra Condensed SemiBold</vt:lpstr>
      <vt:lpstr>futura-lt-w01-light</vt:lpstr>
      <vt:lpstr>Kaushan Script</vt:lpstr>
      <vt:lpstr>Roboto</vt:lpstr>
      <vt:lpstr>wfont_8707d7_f1a4128f5e9248949c7c2e1f7be6b7d4</vt:lpstr>
      <vt:lpstr>Pincel</vt:lpstr>
      <vt:lpstr>AUTOCUIDADO</vt:lpstr>
      <vt:lpstr>Factores de riesgo para desarrollar cáncer de mama </vt:lpstr>
      <vt:lpstr>Únete a la lucha contra el cáncer de mama </vt:lpstr>
      <vt:lpstr>Importancia de un diagnóstico temprano</vt:lpstr>
      <vt:lpstr>Importancia de un diagnóstico temprano</vt:lpstr>
      <vt:lpstr>Como realizarme un autoexamen de mama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Seguridad del paciente</dc:title>
  <dc:creator>GINNA PAOLA CHICA ANGULO</dc:creator>
  <cp:lastModifiedBy>ADMINISTRACIONKNY</cp:lastModifiedBy>
  <cp:revision>201</cp:revision>
  <dcterms:created xsi:type="dcterms:W3CDTF">2022-07-19T02:46:07Z</dcterms:created>
  <dcterms:modified xsi:type="dcterms:W3CDTF">2025-10-30T14:46:55Z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